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32"/>
  </p:notesMasterIdLst>
  <p:sldIdLst>
    <p:sldId id="541" r:id="rId2"/>
    <p:sldId id="542" r:id="rId3"/>
    <p:sldId id="543" r:id="rId4"/>
    <p:sldId id="544" r:id="rId5"/>
    <p:sldId id="548" r:id="rId6"/>
    <p:sldId id="609" r:id="rId7"/>
    <p:sldId id="587" r:id="rId8"/>
    <p:sldId id="610" r:id="rId9"/>
    <p:sldId id="611" r:id="rId10"/>
    <p:sldId id="612" r:id="rId11"/>
    <p:sldId id="613" r:id="rId12"/>
    <p:sldId id="614" r:id="rId13"/>
    <p:sldId id="615" r:id="rId14"/>
    <p:sldId id="616" r:id="rId15"/>
    <p:sldId id="550" r:id="rId16"/>
    <p:sldId id="546" r:id="rId17"/>
    <p:sldId id="598" r:id="rId18"/>
    <p:sldId id="617" r:id="rId19"/>
    <p:sldId id="602" r:id="rId20"/>
    <p:sldId id="618" r:id="rId21"/>
    <p:sldId id="619" r:id="rId22"/>
    <p:sldId id="620" r:id="rId23"/>
    <p:sldId id="621" r:id="rId24"/>
    <p:sldId id="622" r:id="rId25"/>
    <p:sldId id="623" r:id="rId26"/>
    <p:sldId id="624" r:id="rId27"/>
    <p:sldId id="625" r:id="rId28"/>
    <p:sldId id="551" r:id="rId29"/>
    <p:sldId id="545" r:id="rId30"/>
    <p:sldId id="554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6737"/>
    <a:srgbClr val="FF5A33"/>
    <a:srgbClr val="3894CC"/>
    <a:srgbClr val="53B543"/>
    <a:srgbClr val="0E509D"/>
    <a:srgbClr val="FF3300"/>
    <a:srgbClr val="0000FF"/>
    <a:srgbClr val="FF9900"/>
    <a:srgbClr val="5C0000"/>
    <a:srgbClr val="FFD1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/>
    <p:restoredTop sz="74021" autoAdjust="0"/>
  </p:normalViewPr>
  <p:slideViewPr>
    <p:cSldViewPr>
      <p:cViewPr varScale="1">
        <p:scale>
          <a:sx n="89" d="100"/>
          <a:sy n="89" d="100"/>
        </p:scale>
        <p:origin x="66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85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60FC1-C18A-41E1-B5B3-73A5F51CC4CD}" type="datetimeFigureOut">
              <a:rPr lang="en-US" smtClean="0"/>
              <a:pPr/>
              <a:t>11/2/20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6F88A-F17F-491B-A558-A5E9980DD5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2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14800" y="4038600"/>
            <a:ext cx="4953000" cy="830884"/>
          </a:xfrm>
        </p:spPr>
        <p:txBody>
          <a:bodyPr>
            <a:norm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>
            <a:lvl1pPr algn="l">
              <a:defRPr sz="3200" b="1" cap="small" spc="0" baseline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môn</a:t>
            </a:r>
            <a:r>
              <a:rPr lang="en-US" dirty="0"/>
              <a:t> </a:t>
            </a:r>
            <a:r>
              <a:rPr lang="en-US" dirty="0" err="1"/>
              <a:t>học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14800" y="4876800"/>
            <a:ext cx="4953000" cy="914400"/>
          </a:xfrm>
        </p:spPr>
        <p:txBody>
          <a:bodyPr>
            <a:normAutofit/>
          </a:bodyPr>
          <a:lstStyle>
            <a:lvl1pPr marL="0" indent="0" algn="l">
              <a:buNone/>
              <a:defRPr sz="2800" b="1" cap="small" spc="0" baseline="0">
                <a:ln w="3175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học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62" y="1847308"/>
            <a:ext cx="3252138" cy="386769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34" y="2464264"/>
            <a:ext cx="1930466" cy="26122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704" y="533400"/>
            <a:ext cx="2298096" cy="14478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900190" y="2054423"/>
            <a:ext cx="3277629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1" cap="none" spc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Conceive</a:t>
            </a:r>
            <a:r>
              <a:rPr lang="en-US" sz="1400" b="1" cap="none" spc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 Design Implement Operate</a:t>
            </a:r>
            <a:endParaRPr lang="en-US" sz="1400" b="1" cap="none" spc="0" dirty="0">
              <a:ln>
                <a:noFill/>
              </a:ln>
              <a:solidFill>
                <a:schemeClr val="bg1"/>
              </a:solidFill>
              <a:effectLst/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820563" y="5864423"/>
            <a:ext cx="2523448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1" cap="all" spc="0" dirty="0" err="1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Thực</a:t>
            </a:r>
            <a:r>
              <a:rPr lang="en-US" sz="1400" b="1" cap="all" spc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 </a:t>
            </a:r>
            <a:r>
              <a:rPr lang="en-US" sz="1400" b="1" cap="all" spc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học</a:t>
            </a:r>
            <a:r>
              <a:rPr lang="en-US" sz="1400" b="1" cap="all" spc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 – </a:t>
            </a:r>
            <a:r>
              <a:rPr lang="en-US" sz="1400" b="1" cap="all" spc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Thực</a:t>
            </a:r>
            <a:r>
              <a:rPr lang="en-US" sz="1400" b="1" cap="all" spc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 </a:t>
            </a:r>
            <a:r>
              <a:rPr lang="en-US" sz="1400" b="1" cap="all" spc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nghiệp</a:t>
            </a:r>
            <a:endParaRPr lang="en-US" sz="1400" b="1" cap="all" spc="0" dirty="0">
              <a:ln>
                <a:noFill/>
              </a:ln>
              <a:solidFill>
                <a:schemeClr val="bg1"/>
              </a:solidFill>
              <a:effectLst/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6919985" y="6550223"/>
            <a:ext cx="2198615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1" cap="none" spc="0" dirty="0">
                <a:ln>
                  <a:noFill/>
                </a:ln>
                <a:solidFill>
                  <a:srgbClr val="FF3300"/>
                </a:solidFill>
                <a:effectLst/>
                <a:latin typeface="Segoe UI" pitchFamily="34" charset="0"/>
                <a:cs typeface="Segoe UI" pitchFamily="34" charset="0"/>
              </a:rPr>
              <a:t>http://www.poly.edu.vn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114800" y="4876800"/>
            <a:ext cx="4953000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37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563562"/>
          </a:xfrm>
        </p:spPr>
        <p:txBody>
          <a:bodyPr>
            <a:noAutofit/>
          </a:bodyPr>
          <a:lstStyle>
            <a:lvl1pPr algn="r">
              <a:defRPr sz="32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14400"/>
            <a:ext cx="4040188" cy="639762"/>
          </a:xfrm>
        </p:spPr>
        <p:txBody>
          <a:bodyPr anchor="b"/>
          <a:lstStyle>
            <a:lvl1pPr marL="0" indent="0" algn="l">
              <a:buNone/>
              <a:defRPr sz="24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00200"/>
            <a:ext cx="4040188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914400"/>
            <a:ext cx="4041775" cy="639762"/>
          </a:xfrm>
        </p:spPr>
        <p:txBody>
          <a:bodyPr anchor="b"/>
          <a:lstStyle>
            <a:lvl1pPr marL="0" indent="0" algn="l">
              <a:buNone/>
              <a:defRPr sz="24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00200"/>
            <a:ext cx="4041775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45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9196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42089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9635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76594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1BFD7-1BFB-4165-B6C8-93BD150BB7E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E26-D979-411F-B229-D9F26BAED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00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5426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87362"/>
          </a:xfrm>
        </p:spPr>
        <p:txBody>
          <a:bodyPr>
            <a:noAutofit/>
          </a:bodyPr>
          <a:lstStyle>
            <a:lvl1pPr algn="r">
              <a:defRPr sz="28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257800"/>
          </a:xfrm>
        </p:spPr>
        <p:txBody>
          <a:bodyPr>
            <a:normAutofit/>
          </a:bodyPr>
          <a:lstStyle>
            <a:lvl1pPr marL="342900" indent="-342900">
              <a:buClr>
                <a:srgbClr val="FF5A33"/>
              </a:buClr>
              <a:buFont typeface="Wingdings" pitchFamily="2" charset="2"/>
              <a:buChar char="q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5A33"/>
              </a:buClr>
              <a:buFont typeface="Wingdings" pitchFamily="2" charset="2"/>
              <a:buChar char="v"/>
              <a:defRPr sz="2400">
                <a:latin typeface="Segoe UI" pitchFamily="34" charset="0"/>
                <a:cs typeface="Segoe UI" pitchFamily="34" charset="0"/>
              </a:defRPr>
            </a:lvl2pPr>
            <a:lvl3pPr marL="1143000" indent="-228600">
              <a:buClr>
                <a:srgbClr val="FF5A33"/>
              </a:buClr>
              <a:buFont typeface="Wingdings" pitchFamily="2" charset="2"/>
              <a:buChar char="Ø"/>
              <a:defRPr sz="2000">
                <a:latin typeface="Segoe UI" pitchFamily="34" charset="0"/>
                <a:cs typeface="Segoe UI" pitchFamily="34" charset="0"/>
              </a:defRPr>
            </a:lvl3pPr>
            <a:lvl4pPr marL="1600200" indent="-228600">
              <a:buClr>
                <a:srgbClr val="FF5A33"/>
              </a:buClr>
              <a:buFont typeface="Wingdings" pitchFamily="2" charset="2"/>
              <a:buChar char="ü"/>
              <a:defRPr sz="1800">
                <a:latin typeface="Segoe UI" pitchFamily="34" charset="0"/>
                <a:cs typeface="Segoe UI" pitchFamily="34" charset="0"/>
              </a:defRPr>
            </a:lvl4pPr>
            <a:lvl5pPr marL="2057400" indent="-228600">
              <a:buClr>
                <a:srgbClr val="FF5A33"/>
              </a:buClr>
              <a:buFont typeface="Wingdings" pitchFamily="2" charset="2"/>
              <a:buChar char="§"/>
              <a:defRPr sz="1800"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400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bjectiv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Pictures\PNG\present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7467600" y="2976465"/>
            <a:ext cx="1676400" cy="388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87362"/>
          </a:xfrm>
        </p:spPr>
        <p:txBody>
          <a:bodyPr>
            <a:noAutofit/>
          </a:bodyPr>
          <a:lstStyle>
            <a:lvl1pPr algn="r">
              <a:defRPr sz="28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257800"/>
          </a:xfrm>
        </p:spPr>
        <p:txBody>
          <a:bodyPr>
            <a:normAutofit/>
          </a:bodyPr>
          <a:lstStyle>
            <a:lvl1pPr marL="342900" indent="-342900">
              <a:buClr>
                <a:srgbClr val="FF5A33"/>
              </a:buClr>
              <a:buFont typeface="Wingdings" pitchFamily="2" charset="2"/>
              <a:buChar char="¤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5A33"/>
              </a:buClr>
              <a:buFont typeface="Wingdings" pitchFamily="2" charset="2"/>
              <a:buChar char="v"/>
              <a:defRPr sz="2400">
                <a:latin typeface="Segoe UI" pitchFamily="34" charset="0"/>
                <a:cs typeface="Segoe UI" pitchFamily="34" charset="0"/>
              </a:defRPr>
            </a:lvl2pPr>
            <a:lvl3pPr marL="1143000" indent="-228600">
              <a:buClr>
                <a:srgbClr val="FF5A33"/>
              </a:buClr>
              <a:buFont typeface="Wingdings" pitchFamily="2" charset="2"/>
              <a:buChar char="Ø"/>
              <a:defRPr sz="2000">
                <a:latin typeface="Segoe UI" pitchFamily="34" charset="0"/>
                <a:cs typeface="Segoe UI" pitchFamily="34" charset="0"/>
              </a:defRPr>
            </a:lvl3pPr>
            <a:lvl4pPr marL="1600200" indent="-228600">
              <a:buClr>
                <a:srgbClr val="FF5A33"/>
              </a:buClr>
              <a:buFont typeface="Wingdings" pitchFamily="2" charset="2"/>
              <a:buChar char="ü"/>
              <a:defRPr sz="1800">
                <a:latin typeface="Segoe UI" pitchFamily="34" charset="0"/>
                <a:cs typeface="Segoe UI" pitchFamily="34" charset="0"/>
              </a:defRPr>
            </a:lvl4pPr>
            <a:lvl5pPr marL="2057400" indent="-228600">
              <a:buClr>
                <a:srgbClr val="FF5A33"/>
              </a:buClr>
              <a:buFont typeface="Wingdings" pitchFamily="2" charset="2"/>
              <a:buChar char="§"/>
              <a:defRPr sz="1800"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612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Pictures\PNG\present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7467600" y="2976465"/>
            <a:ext cx="1676400" cy="388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87362"/>
          </a:xfrm>
        </p:spPr>
        <p:txBody>
          <a:bodyPr>
            <a:noAutofit/>
          </a:bodyPr>
          <a:lstStyle>
            <a:lvl1pPr algn="r">
              <a:defRPr sz="28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257800"/>
          </a:xfrm>
        </p:spPr>
        <p:txBody>
          <a:bodyPr>
            <a:normAutofit/>
          </a:bodyPr>
          <a:lstStyle>
            <a:lvl1pPr marL="342900" indent="-342900">
              <a:buClr>
                <a:srgbClr val="FF5A33"/>
              </a:buClr>
              <a:buFont typeface="Wingdings" pitchFamily="2" charset="2"/>
              <a:buChar char="&amp;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5A33"/>
              </a:buClr>
              <a:buFont typeface="Wingdings" pitchFamily="2" charset="2"/>
              <a:buChar char="v"/>
              <a:defRPr sz="2400">
                <a:latin typeface="Segoe UI" pitchFamily="34" charset="0"/>
                <a:cs typeface="Segoe UI" pitchFamily="34" charset="0"/>
              </a:defRPr>
            </a:lvl2pPr>
            <a:lvl3pPr marL="1143000" indent="-228600">
              <a:buClr>
                <a:srgbClr val="FF5A33"/>
              </a:buClr>
              <a:buFont typeface="Wingdings" pitchFamily="2" charset="2"/>
              <a:buChar char="Ø"/>
              <a:defRPr sz="2000">
                <a:latin typeface="Segoe UI" pitchFamily="34" charset="0"/>
                <a:cs typeface="Segoe UI" pitchFamily="34" charset="0"/>
              </a:defRPr>
            </a:lvl3pPr>
            <a:lvl4pPr marL="1600200" indent="-228600">
              <a:buClr>
                <a:srgbClr val="FF5A33"/>
              </a:buClr>
              <a:buFont typeface="Wingdings" pitchFamily="2" charset="2"/>
              <a:buChar char="ü"/>
              <a:defRPr sz="1800">
                <a:latin typeface="Segoe UI" pitchFamily="34" charset="0"/>
                <a:cs typeface="Segoe UI" pitchFamily="34" charset="0"/>
              </a:defRPr>
            </a:lvl4pPr>
            <a:lvl5pPr marL="2057400" indent="-228600">
              <a:buClr>
                <a:srgbClr val="FF5A33"/>
              </a:buClr>
              <a:buFont typeface="Wingdings" pitchFamily="2" charset="2"/>
              <a:buChar char="§"/>
              <a:defRPr sz="1800"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06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Pictures\PNG\present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7467600" y="2976465"/>
            <a:ext cx="1676400" cy="388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87362"/>
          </a:xfrm>
        </p:spPr>
        <p:txBody>
          <a:bodyPr>
            <a:noAutofit/>
          </a:bodyPr>
          <a:lstStyle>
            <a:lvl1pPr algn="r">
              <a:defRPr sz="28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257800"/>
          </a:xfrm>
        </p:spPr>
        <p:txBody>
          <a:bodyPr>
            <a:normAutofit/>
          </a:bodyPr>
          <a:lstStyle>
            <a:lvl1pPr marL="342900" indent="-342900">
              <a:buClr>
                <a:srgbClr val="FF5A33"/>
              </a:buClr>
              <a:buFont typeface="Wingdings" pitchFamily="2" charset="2"/>
              <a:buChar char="þ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5A33"/>
              </a:buClr>
              <a:buFont typeface="Wingdings" pitchFamily="2" charset="2"/>
              <a:buChar char="v"/>
              <a:defRPr sz="2400">
                <a:latin typeface="Segoe UI" pitchFamily="34" charset="0"/>
                <a:cs typeface="Segoe UI" pitchFamily="34" charset="0"/>
              </a:defRPr>
            </a:lvl2pPr>
            <a:lvl3pPr marL="1143000" indent="-228600">
              <a:buClr>
                <a:srgbClr val="FF5A33"/>
              </a:buClr>
              <a:buFont typeface="Wingdings" pitchFamily="2" charset="2"/>
              <a:buChar char="Ø"/>
              <a:defRPr sz="2000">
                <a:latin typeface="Segoe UI" pitchFamily="34" charset="0"/>
                <a:cs typeface="Segoe UI" pitchFamily="34" charset="0"/>
              </a:defRPr>
            </a:lvl3pPr>
            <a:lvl4pPr marL="1600200" indent="-228600">
              <a:buClr>
                <a:srgbClr val="FF5A33"/>
              </a:buClr>
              <a:buFont typeface="Wingdings" pitchFamily="2" charset="2"/>
              <a:buChar char="ü"/>
              <a:defRPr sz="1800">
                <a:latin typeface="Segoe UI" pitchFamily="34" charset="0"/>
                <a:cs typeface="Segoe UI" pitchFamily="34" charset="0"/>
              </a:defRPr>
            </a:lvl4pPr>
            <a:lvl5pPr marL="2057400" indent="-228600">
              <a:buClr>
                <a:srgbClr val="FF5A33"/>
              </a:buClr>
              <a:buFont typeface="Wingdings" pitchFamily="2" charset="2"/>
              <a:buChar char="§"/>
              <a:defRPr sz="1800"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418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ctr">
              <a:defRPr sz="4000" b="1" cap="small" spc="0" baseline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656" y="1219200"/>
            <a:ext cx="2238687" cy="302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840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581400"/>
            <a:ext cx="82296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5122" name="Picture 2" descr="Image result for Dem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295400"/>
            <a:ext cx="640969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690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1BFD7-1BFB-4165-B6C8-93BD150BB7E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E26-D979-411F-B229-D9F26BAED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624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92886"/>
          </a:xfrm>
        </p:spPr>
        <p:txBody>
          <a:bodyPr>
            <a:noAutofit/>
          </a:bodyPr>
          <a:lstStyle>
            <a:lvl1pPr algn="r">
              <a:defRPr sz="32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14400"/>
            <a:ext cx="4038600" cy="5211763"/>
          </a:xfrm>
        </p:spPr>
        <p:txBody>
          <a:bodyPr/>
          <a:lstStyle>
            <a:lvl1pPr marL="342900" indent="-342900">
              <a:buClr>
                <a:srgbClr val="FF3300"/>
              </a:buClr>
              <a:buFont typeface="Wingdings" pitchFamily="2" charset="2"/>
              <a:buChar char="v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3300"/>
              </a:buClr>
              <a:buFont typeface="Wingdings" pitchFamily="2" charset="2"/>
              <a:buChar char="Ø"/>
              <a:defRPr sz="2400">
                <a:latin typeface="Segoe UI" pitchFamily="34" charset="0"/>
                <a:cs typeface="Segoe UI" pitchFamily="34" charset="0"/>
              </a:defRPr>
            </a:lvl2pPr>
            <a:lvl3pPr>
              <a:defRPr sz="2000">
                <a:latin typeface="Segoe UI" pitchFamily="34" charset="0"/>
                <a:cs typeface="Segoe UI" pitchFamily="34" charset="0"/>
              </a:defRPr>
            </a:lvl3pPr>
            <a:lvl4pPr>
              <a:defRPr sz="1800">
                <a:latin typeface="Segoe UI" pitchFamily="34" charset="0"/>
                <a:cs typeface="Segoe UI" pitchFamily="34" charset="0"/>
              </a:defRPr>
            </a:lvl4pPr>
            <a:lvl5pPr>
              <a:defRPr sz="1800">
                <a:latin typeface="Segoe UI" pitchFamily="34" charset="0"/>
                <a:cs typeface="Segoe U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038600" cy="5211763"/>
          </a:xfrm>
        </p:spPr>
        <p:txBody>
          <a:bodyPr/>
          <a:lstStyle>
            <a:lvl1pPr marL="342900" indent="-342900">
              <a:buClr>
                <a:srgbClr val="FF3300"/>
              </a:buClr>
              <a:buFont typeface="Wingdings" pitchFamily="2" charset="2"/>
              <a:buChar char="v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3300"/>
              </a:buClr>
              <a:buFont typeface="Wingdings" pitchFamily="2" charset="2"/>
              <a:buChar char="Ø"/>
              <a:defRPr sz="2400">
                <a:latin typeface="Segoe UI" pitchFamily="34" charset="0"/>
                <a:cs typeface="Segoe UI" pitchFamily="34" charset="0"/>
              </a:defRPr>
            </a:lvl2pPr>
            <a:lvl3pPr>
              <a:defRPr sz="2000">
                <a:latin typeface="Segoe UI" pitchFamily="34" charset="0"/>
                <a:cs typeface="Segoe UI" pitchFamily="34" charset="0"/>
              </a:defRPr>
            </a:lvl3pPr>
            <a:lvl4pPr>
              <a:defRPr sz="1800">
                <a:latin typeface="Segoe UI" pitchFamily="34" charset="0"/>
                <a:cs typeface="Segoe UI" pitchFamily="34" charset="0"/>
              </a:defRPr>
            </a:lvl4pPr>
            <a:lvl5pPr>
              <a:defRPr sz="1800">
                <a:latin typeface="Segoe UI" pitchFamily="34" charset="0"/>
                <a:cs typeface="Segoe U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71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8229600" cy="513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1BFD7-1BFB-4165-B6C8-93BD150BB7E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CEE26-D979-411F-B229-D9F26BAED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1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85" r:id="rId3"/>
    <p:sldLayoutId id="2147483686" r:id="rId4"/>
    <p:sldLayoutId id="2147483687" r:id="rId5"/>
    <p:sldLayoutId id="2147483673" r:id="rId6"/>
    <p:sldLayoutId id="2147483688" r:id="rId7"/>
    <p:sldLayoutId id="2147483689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 cap="small" baseline="0">
          <a:solidFill>
            <a:srgbClr val="FF5A33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Segoe UI" pitchFamily="34" charset="0"/>
          <a:ea typeface="+mj-ea"/>
          <a:cs typeface="Segoe UI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FF3300"/>
        </a:buClr>
        <a:buFont typeface="Wingdings" pitchFamily="2" charset="2"/>
        <a:buChar char="v"/>
        <a:defRPr sz="32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FF3300"/>
        </a:buClr>
        <a:buFont typeface="Wingdings" pitchFamily="2" charset="2"/>
        <a:buChar char="Ø"/>
        <a:defRPr sz="28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FF3300"/>
        </a:buClr>
        <a:buFont typeface="Courier New" pitchFamily="49" charset="0"/>
        <a:buChar char="o"/>
        <a:defRPr sz="24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FF33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NodeJs</a:t>
            </a:r>
            <a:r>
              <a:rPr lang="en-US" dirty="0"/>
              <a:t> &amp; </a:t>
            </a:r>
            <a:r>
              <a:rPr lang="en-US" dirty="0" err="1"/>
              <a:t>resful</a:t>
            </a:r>
            <a:r>
              <a:rPr lang="en-US" dirty="0"/>
              <a:t> web service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RESTFUL API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FrontEnd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86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Front end </a:t>
            </a:r>
            <a:r>
              <a:rPr lang="en-US" dirty="0" err="1"/>
              <a:t>với</a:t>
            </a:r>
            <a:r>
              <a:rPr lang="en-US" dirty="0"/>
              <a:t> ajax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657BB-E5CB-8B49-9965-6F7B0606392E}"/>
              </a:ext>
            </a:extLst>
          </p:cNvPr>
          <p:cNvSpPr txBox="1"/>
          <p:nvPr/>
        </p:nvSpPr>
        <p:spPr>
          <a:xfrm>
            <a:off x="533400" y="1247745"/>
            <a:ext cx="3482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rgbClr val="7030A0"/>
                </a:solidFill>
                <a:latin typeface="Muli"/>
              </a:rPr>
              <a:t>Gởi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latin typeface="Muli"/>
              </a:rPr>
              <a:t>yêu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latin typeface="Muli"/>
              </a:rPr>
              <a:t>cầu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latin typeface="Muli"/>
              </a:rPr>
              <a:t>tới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server</a:t>
            </a:r>
            <a:endParaRPr lang="en-US" sz="2800" b="1" dirty="0">
              <a:solidFill>
                <a:srgbClr val="7030A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D5F842-C9A2-E04C-94E5-A86709358065}"/>
              </a:ext>
            </a:extLst>
          </p:cNvPr>
          <p:cNvSpPr/>
          <p:nvPr/>
        </p:nvSpPr>
        <p:spPr>
          <a:xfrm>
            <a:off x="538162" y="1795045"/>
            <a:ext cx="81486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Để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gởi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yêu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cầu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tới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server,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chúng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ta dung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hàm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open()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và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send()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của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đối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tượng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latin typeface="Segoe Print" panose="02000800000000000000" pitchFamily="2" charset="0"/>
              </a:rPr>
              <a:t>XMLHttpRequest</a:t>
            </a:r>
            <a:endParaRPr lang="en-US" dirty="0">
              <a:latin typeface="Segoe Print" panose="020008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EFFE6A-2C5B-B346-93A0-E1E8639B6122}"/>
              </a:ext>
            </a:extLst>
          </p:cNvPr>
          <p:cNvSpPr/>
          <p:nvPr/>
        </p:nvSpPr>
        <p:spPr>
          <a:xfrm>
            <a:off x="1409700" y="2506848"/>
            <a:ext cx="5981700" cy="967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xhttp.open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52A2A"/>
                </a:solidFill>
                <a:latin typeface="Consolas" panose="020B0609020204030204" pitchFamily="49" charset="0"/>
              </a:rPr>
              <a:t>Method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000" dirty="0" err="1">
                <a:solidFill>
                  <a:srgbClr val="A52A2A"/>
                </a:solidFill>
                <a:latin typeface="Consolas" panose="020B0609020204030204" pitchFamily="49" charset="0"/>
              </a:rPr>
              <a:t>url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000" dirty="0">
                <a:solidFill>
                  <a:srgbClr val="0000CD"/>
                </a:solidFill>
                <a:latin typeface="Consolas" panose="020B0609020204030204" pitchFamily="49" charset="0"/>
              </a:rPr>
              <a:t>true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US" sz="2000" dirty="0"/>
            </a:b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xhttp.send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hoặc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xhttp.send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(string) </a:t>
            </a: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229437-411C-EF44-B7AA-43F7859E667F}"/>
              </a:ext>
            </a:extLst>
          </p:cNvPr>
          <p:cNvSpPr/>
          <p:nvPr/>
        </p:nvSpPr>
        <p:spPr>
          <a:xfrm>
            <a:off x="523875" y="3962400"/>
            <a:ext cx="8153400" cy="2075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Ví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dụ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Gởi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yêu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cầu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nhận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về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tất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cả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các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bài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viết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hiện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hành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xhttp.open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52A2A"/>
                </a:solidFill>
                <a:latin typeface="Consolas" panose="020B0609020204030204" pitchFamily="49" charset="0"/>
              </a:rPr>
              <a:t>"GET"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000" dirty="0">
                <a:solidFill>
                  <a:srgbClr val="A52A2A"/>
                </a:solidFill>
                <a:latin typeface="Consolas" panose="020B0609020204030204" pitchFamily="49" charset="0"/>
              </a:rPr>
              <a:t>”localhost:3000/blog/posts"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000" dirty="0">
                <a:solidFill>
                  <a:srgbClr val="0000CD"/>
                </a:solidFill>
                <a:latin typeface="Consolas" panose="020B0609020204030204" pitchFamily="49" charset="0"/>
              </a:rPr>
              <a:t>true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US" sz="2000" dirty="0"/>
            </a:b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xhttp.send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78792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Front end </a:t>
            </a:r>
            <a:r>
              <a:rPr lang="en-US" dirty="0" err="1"/>
              <a:t>với</a:t>
            </a:r>
            <a:r>
              <a:rPr lang="en-US" dirty="0"/>
              <a:t> ajax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657BB-E5CB-8B49-9965-6F7B0606392E}"/>
              </a:ext>
            </a:extLst>
          </p:cNvPr>
          <p:cNvSpPr txBox="1"/>
          <p:nvPr/>
        </p:nvSpPr>
        <p:spPr>
          <a:xfrm>
            <a:off x="533400" y="1247745"/>
            <a:ext cx="3828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rgbClr val="7030A0"/>
                </a:solidFill>
                <a:latin typeface="Muli"/>
              </a:rPr>
              <a:t>Nhận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latin typeface="Muli"/>
              </a:rPr>
              <a:t>phản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latin typeface="Muli"/>
              </a:rPr>
              <a:t>hồi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latin typeface="Muli"/>
              </a:rPr>
              <a:t>từ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server</a:t>
            </a:r>
            <a:endParaRPr lang="en-US" sz="2800" b="1" dirty="0">
              <a:solidFill>
                <a:srgbClr val="7030A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D5F842-C9A2-E04C-94E5-A86709358065}"/>
              </a:ext>
            </a:extLst>
          </p:cNvPr>
          <p:cNvSpPr/>
          <p:nvPr/>
        </p:nvSpPr>
        <p:spPr>
          <a:xfrm>
            <a:off x="538162" y="1795045"/>
            <a:ext cx="81486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Để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nhận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phản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hồi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từ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server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trả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về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chúng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ta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dùng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1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trong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2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thuộc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tính</a:t>
            </a:r>
            <a:r>
              <a:rPr lang="en-US" dirty="0">
                <a:solidFill>
                  <a:srgbClr val="000000"/>
                </a:solidFill>
                <a:latin typeface="Segoe Print" panose="02000800000000000000" pitchFamily="2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Segoe Print" panose="02000800000000000000" pitchFamily="2" charset="0"/>
              </a:rPr>
              <a:t>sau</a:t>
            </a:r>
            <a:endParaRPr lang="en-US" dirty="0">
              <a:latin typeface="Segoe Print" panose="020008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EFFE6A-2C5B-B346-93A0-E1E8639B6122}"/>
              </a:ext>
            </a:extLst>
          </p:cNvPr>
          <p:cNvSpPr/>
          <p:nvPr/>
        </p:nvSpPr>
        <p:spPr>
          <a:xfrm>
            <a:off x="533400" y="2511850"/>
            <a:ext cx="5981700" cy="962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latin typeface="Consolas" panose="020B0609020204030204" pitchFamily="49" charset="0"/>
              </a:rPr>
              <a:t>xhttp.</a:t>
            </a:r>
            <a:r>
              <a:rPr lang="en-US" sz="2000" b="1" dirty="0" err="1">
                <a:latin typeface="Consolas" panose="020B0609020204030204" pitchFamily="49" charset="0"/>
              </a:rPr>
              <a:t>onreadystatechange</a:t>
            </a: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err="1">
                <a:latin typeface="Menlo" panose="020B0609030804020204" pitchFamily="49" charset="0"/>
              </a:rPr>
              <a:t>request.</a:t>
            </a:r>
            <a:r>
              <a:rPr lang="en-US" sz="2000" b="1" dirty="0" err="1">
                <a:latin typeface="Menlo" panose="020B0609030804020204" pitchFamily="49" charset="0"/>
              </a:rPr>
              <a:t>onload</a:t>
            </a:r>
            <a:endParaRPr lang="en-US" sz="2000" dirty="0"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229437-411C-EF44-B7AA-43F7859E667F}"/>
              </a:ext>
            </a:extLst>
          </p:cNvPr>
          <p:cNvSpPr/>
          <p:nvPr/>
        </p:nvSpPr>
        <p:spPr>
          <a:xfrm>
            <a:off x="533400" y="3563945"/>
            <a:ext cx="8153400" cy="2260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Ví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dụ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Nhận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về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tất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cả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các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bài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viết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hiện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hành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request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7A3E9D"/>
                </a:solidFill>
                <a:latin typeface="Menlo" panose="020B0609030804020204" pitchFamily="49" charset="0"/>
              </a:rPr>
              <a:t>onload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function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(){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4B69C6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(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this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readyState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4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&amp;&amp;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5D27"/>
                </a:solidFill>
                <a:latin typeface="Menlo" panose="020B0609030804020204" pitchFamily="49" charset="0"/>
              </a:rPr>
              <a:t>this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status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200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{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var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b="1" dirty="0" err="1">
                <a:solidFill>
                  <a:srgbClr val="7A3E9D"/>
                </a:solidFill>
                <a:latin typeface="Menlo" panose="020B0609030804020204" pitchFamily="49" charset="0"/>
              </a:rPr>
              <a:t>JSON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parse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request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responseText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console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log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data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54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Front end </a:t>
            </a:r>
            <a:r>
              <a:rPr lang="en-US" dirty="0" err="1"/>
              <a:t>với</a:t>
            </a:r>
            <a:r>
              <a:rPr lang="en-US" dirty="0"/>
              <a:t> ajax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657BB-E5CB-8B49-9965-6F7B0606392E}"/>
              </a:ext>
            </a:extLst>
          </p:cNvPr>
          <p:cNvSpPr txBox="1"/>
          <p:nvPr/>
        </p:nvSpPr>
        <p:spPr>
          <a:xfrm>
            <a:off x="533401" y="1247745"/>
            <a:ext cx="81533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7030A0"/>
                </a:solidFill>
              </a:rPr>
              <a:t>Để</a:t>
            </a:r>
            <a:r>
              <a:rPr lang="en-US" sz="2800" b="1" dirty="0">
                <a:solidFill>
                  <a:srgbClr val="7030A0"/>
                </a:solidFill>
              </a:rPr>
              <a:t> RESTFUL API NodeJS </a:t>
            </a:r>
            <a:r>
              <a:rPr lang="en-US" sz="2800" b="1" dirty="0" err="1">
                <a:solidFill>
                  <a:srgbClr val="7030A0"/>
                </a:solidFill>
              </a:rPr>
              <a:t>cho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phép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FrontEnd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truy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cập</a:t>
            </a:r>
            <a:r>
              <a:rPr lang="en-US" sz="2800" b="1" dirty="0">
                <a:solidFill>
                  <a:srgbClr val="7030A0"/>
                </a:solidFill>
              </a:rPr>
              <a:t>, ta </a:t>
            </a:r>
            <a:r>
              <a:rPr lang="en-US" sz="2800" b="1" dirty="0" err="1">
                <a:solidFill>
                  <a:srgbClr val="7030A0"/>
                </a:solidFill>
              </a:rPr>
              <a:t>bổ</a:t>
            </a:r>
            <a:r>
              <a:rPr lang="en-US" sz="2800" b="1" dirty="0">
                <a:solidFill>
                  <a:srgbClr val="7030A0"/>
                </a:solidFill>
              </a:rPr>
              <a:t> sung </a:t>
            </a:r>
            <a:r>
              <a:rPr lang="en-US" sz="2800" b="1" dirty="0" err="1">
                <a:solidFill>
                  <a:srgbClr val="7030A0"/>
                </a:solidFill>
              </a:rPr>
              <a:t>thêm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quyền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cho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kết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quả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trả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về</a:t>
            </a:r>
            <a:r>
              <a:rPr lang="en-US" sz="2800" b="1" dirty="0">
                <a:solidFill>
                  <a:srgbClr val="7030A0"/>
                </a:solidFill>
              </a:rPr>
              <a:t> (response)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B4A810-1913-BB41-B1E4-B23B5617A87B}"/>
              </a:ext>
            </a:extLst>
          </p:cNvPr>
          <p:cNvSpPr/>
          <p:nvPr/>
        </p:nvSpPr>
        <p:spPr>
          <a:xfrm>
            <a:off x="533400" y="2416076"/>
            <a:ext cx="8458199" cy="3368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app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use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req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next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=&gt;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{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setHeader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Access-Control-Allow-Origin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*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setHeader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Access-Control-Allow-Methods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OPTIONS, GET, POST, PUT, PATCH, DELETE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setHeader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Access-Control-Allow-Headers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Content-Type, Authorization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next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}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669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Front end </a:t>
            </a:r>
            <a:r>
              <a:rPr lang="en-US" dirty="0" err="1"/>
              <a:t>với</a:t>
            </a:r>
            <a:r>
              <a:rPr lang="en-US" dirty="0"/>
              <a:t> ajax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657BB-E5CB-8B49-9965-6F7B0606392E}"/>
              </a:ext>
            </a:extLst>
          </p:cNvPr>
          <p:cNvSpPr txBox="1"/>
          <p:nvPr/>
        </p:nvSpPr>
        <p:spPr>
          <a:xfrm>
            <a:off x="533400" y="1247745"/>
            <a:ext cx="4057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7030A0"/>
                </a:solidFill>
                <a:latin typeface="Muli"/>
              </a:rPr>
              <a:t>Gởi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400" b="1" dirty="0" err="1">
                <a:solidFill>
                  <a:srgbClr val="7030A0"/>
                </a:solidFill>
                <a:latin typeface="Muli"/>
              </a:rPr>
              <a:t>yêu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400" b="1" dirty="0" err="1">
                <a:solidFill>
                  <a:srgbClr val="7030A0"/>
                </a:solidFill>
                <a:latin typeface="Muli"/>
              </a:rPr>
              <a:t>cầu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400" b="1" dirty="0" err="1">
                <a:solidFill>
                  <a:srgbClr val="7030A0"/>
                </a:solidFill>
                <a:latin typeface="Muli"/>
              </a:rPr>
              <a:t>tới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server </a:t>
            </a:r>
            <a:r>
              <a:rPr lang="en-US" sz="2400" b="1" dirty="0" err="1">
                <a:solidFill>
                  <a:srgbClr val="7030A0"/>
                </a:solidFill>
                <a:latin typeface="Muli"/>
              </a:rPr>
              <a:t>với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GET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EFFE6A-2C5B-B346-93A0-E1E8639B6122}"/>
              </a:ext>
            </a:extLst>
          </p:cNvPr>
          <p:cNvSpPr/>
          <p:nvPr/>
        </p:nvSpPr>
        <p:spPr>
          <a:xfrm>
            <a:off x="533400" y="1709410"/>
            <a:ext cx="5981700" cy="967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xhttp.open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(“</a:t>
            </a:r>
            <a:r>
              <a:rPr lang="en-US" sz="2000" dirty="0">
                <a:solidFill>
                  <a:srgbClr val="A52A2A"/>
                </a:solidFill>
                <a:latin typeface="Consolas" panose="020B0609020204030204" pitchFamily="49" charset="0"/>
              </a:rPr>
              <a:t>GET”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000" dirty="0" err="1">
                <a:solidFill>
                  <a:srgbClr val="A52A2A"/>
                </a:solidFill>
                <a:latin typeface="Consolas" panose="020B0609020204030204" pitchFamily="49" charset="0"/>
              </a:rPr>
              <a:t>url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000" dirty="0">
                <a:solidFill>
                  <a:srgbClr val="0000CD"/>
                </a:solidFill>
                <a:latin typeface="Consolas" panose="020B0609020204030204" pitchFamily="49" charset="0"/>
              </a:rPr>
              <a:t>true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US" sz="2000" dirty="0"/>
            </a:b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xhttp.send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2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C593DE-71D5-6C44-B36F-A1F3C72F44E1}"/>
              </a:ext>
            </a:extLst>
          </p:cNvPr>
          <p:cNvSpPr/>
          <p:nvPr/>
        </p:nvSpPr>
        <p:spPr>
          <a:xfrm rot="19955085">
            <a:off x="2920006" y="5164182"/>
            <a:ext cx="601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srgbClr val="7A3E9D"/>
                </a:solidFill>
                <a:latin typeface="Menlo" panose="020B0609030804020204" pitchFamily="49" charset="0"/>
              </a:rPr>
              <a:t>Nhận</a:t>
            </a:r>
            <a:r>
              <a:rPr lang="en-US" i="1" dirty="0">
                <a:solidFill>
                  <a:srgbClr val="7A3E9D"/>
                </a:solidFill>
                <a:latin typeface="Menlo" panose="020B0609030804020204" pitchFamily="49" charset="0"/>
              </a:rPr>
              <a:t> </a:t>
            </a:r>
            <a:r>
              <a:rPr lang="en-US" i="1" dirty="0" err="1">
                <a:solidFill>
                  <a:srgbClr val="7A3E9D"/>
                </a:solidFill>
                <a:latin typeface="Menlo" panose="020B0609030804020204" pitchFamily="49" charset="0"/>
              </a:rPr>
              <a:t>phản</a:t>
            </a:r>
            <a:r>
              <a:rPr lang="en-US" i="1" dirty="0">
                <a:solidFill>
                  <a:srgbClr val="7A3E9D"/>
                </a:solidFill>
                <a:latin typeface="Menlo" panose="020B0609030804020204" pitchFamily="49" charset="0"/>
              </a:rPr>
              <a:t> </a:t>
            </a:r>
            <a:r>
              <a:rPr lang="en-US" i="1" dirty="0" err="1">
                <a:solidFill>
                  <a:srgbClr val="7A3E9D"/>
                </a:solidFill>
                <a:latin typeface="Menlo" panose="020B0609030804020204" pitchFamily="49" charset="0"/>
              </a:rPr>
              <a:t>hồi</a:t>
            </a:r>
            <a:r>
              <a:rPr lang="en-US" i="1" dirty="0">
                <a:solidFill>
                  <a:srgbClr val="7A3E9D"/>
                </a:solidFill>
                <a:latin typeface="Menlo" panose="020B0609030804020204" pitchFamily="49" charset="0"/>
              </a:rPr>
              <a:t> bang </a:t>
            </a:r>
            <a:r>
              <a:rPr lang="en-US" i="1" dirty="0" err="1">
                <a:solidFill>
                  <a:srgbClr val="7A3E9D"/>
                </a:solidFill>
                <a:latin typeface="Menlo" panose="020B0609030804020204" pitchFamily="49" charset="0"/>
              </a:rPr>
              <a:t>thuộc</a:t>
            </a:r>
            <a:r>
              <a:rPr lang="en-US" i="1" dirty="0">
                <a:solidFill>
                  <a:srgbClr val="7A3E9D"/>
                </a:solidFill>
                <a:latin typeface="Menlo" panose="020B0609030804020204" pitchFamily="49" charset="0"/>
              </a:rPr>
              <a:t> </a:t>
            </a:r>
            <a:r>
              <a:rPr lang="en-US" i="1" dirty="0" err="1">
                <a:solidFill>
                  <a:srgbClr val="7A3E9D"/>
                </a:solidFill>
                <a:latin typeface="Menlo" panose="020B0609030804020204" pitchFamily="49" charset="0"/>
              </a:rPr>
              <a:t>tính</a:t>
            </a:r>
            <a:r>
              <a:rPr lang="en-US" i="1" dirty="0">
                <a:solidFill>
                  <a:srgbClr val="7A3E9D"/>
                </a:solidFill>
                <a:latin typeface="Menlo" panose="020B0609030804020204" pitchFamily="49" charset="0"/>
              </a:rPr>
              <a:t> </a:t>
            </a:r>
            <a:r>
              <a:rPr lang="en-US" i="1" dirty="0" err="1">
                <a:solidFill>
                  <a:srgbClr val="7A3E9D"/>
                </a:solidFill>
                <a:latin typeface="Menlo" panose="020B0609030804020204" pitchFamily="49" charset="0"/>
              </a:rPr>
              <a:t>responseText</a:t>
            </a:r>
            <a:endParaRPr lang="en-US" b="0" i="1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EA1709-4B3C-B643-8538-993A65DC664E}"/>
              </a:ext>
            </a:extLst>
          </p:cNvPr>
          <p:cNvSpPr/>
          <p:nvPr/>
        </p:nvSpPr>
        <p:spPr>
          <a:xfrm>
            <a:off x="538162" y="2710320"/>
            <a:ext cx="8148638" cy="4154984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request.onreadystatechange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= function() { 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if (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request.readyState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==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XMLHttpRequest.DONE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) { 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  if (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request.status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== 200){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   // success START 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    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console.log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request.responseText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);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  } 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   else {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     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console.log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("error);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   } 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  } </a:t>
            </a:r>
          </a:p>
          <a:p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347617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Front end </a:t>
            </a:r>
            <a:r>
              <a:rPr lang="en-US" dirty="0" err="1"/>
              <a:t>với</a:t>
            </a:r>
            <a:r>
              <a:rPr lang="en-US" dirty="0"/>
              <a:t> ajax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657BB-E5CB-8B49-9965-6F7B0606392E}"/>
              </a:ext>
            </a:extLst>
          </p:cNvPr>
          <p:cNvSpPr txBox="1"/>
          <p:nvPr/>
        </p:nvSpPr>
        <p:spPr>
          <a:xfrm>
            <a:off x="533400" y="1247745"/>
            <a:ext cx="4225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7030A0"/>
                </a:solidFill>
                <a:latin typeface="Muli"/>
              </a:rPr>
              <a:t>Gởi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400" b="1" dirty="0" err="1">
                <a:solidFill>
                  <a:srgbClr val="7030A0"/>
                </a:solidFill>
                <a:latin typeface="Muli"/>
              </a:rPr>
              <a:t>yêu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400" b="1" dirty="0" err="1">
                <a:solidFill>
                  <a:srgbClr val="7030A0"/>
                </a:solidFill>
                <a:latin typeface="Muli"/>
              </a:rPr>
              <a:t>cầu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400" b="1" dirty="0" err="1">
                <a:solidFill>
                  <a:srgbClr val="7030A0"/>
                </a:solidFill>
                <a:latin typeface="Muli"/>
              </a:rPr>
              <a:t>tới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server </a:t>
            </a:r>
            <a:r>
              <a:rPr lang="en-US" sz="2400" b="1" dirty="0" err="1">
                <a:solidFill>
                  <a:srgbClr val="7030A0"/>
                </a:solidFill>
                <a:latin typeface="Muli"/>
              </a:rPr>
              <a:t>với</a:t>
            </a:r>
            <a:r>
              <a:rPr lang="en-US" sz="2400" b="1" dirty="0">
                <a:solidFill>
                  <a:srgbClr val="7030A0"/>
                </a:solidFill>
                <a:latin typeface="Muli"/>
              </a:rPr>
              <a:t> POST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EFFE6A-2C5B-B346-93A0-E1E8639B6122}"/>
              </a:ext>
            </a:extLst>
          </p:cNvPr>
          <p:cNvSpPr/>
          <p:nvPr/>
        </p:nvSpPr>
        <p:spPr>
          <a:xfrm>
            <a:off x="1447800" y="1952282"/>
            <a:ext cx="5981700" cy="96757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xhttp.open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(“</a:t>
            </a:r>
            <a:r>
              <a:rPr lang="en-US" sz="2000" dirty="0">
                <a:solidFill>
                  <a:srgbClr val="A52A2A"/>
                </a:solidFill>
                <a:latin typeface="Consolas" panose="020B0609020204030204" pitchFamily="49" charset="0"/>
              </a:rPr>
              <a:t>POST”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000" dirty="0" err="1">
                <a:solidFill>
                  <a:srgbClr val="A52A2A"/>
                </a:solidFill>
                <a:latin typeface="Consolas" panose="020B0609020204030204" pitchFamily="49" charset="0"/>
              </a:rPr>
              <a:t>url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000" dirty="0">
                <a:solidFill>
                  <a:srgbClr val="0000CD"/>
                </a:solidFill>
                <a:latin typeface="Consolas" panose="020B0609020204030204" pitchFamily="49" charset="0"/>
              </a:rPr>
              <a:t>true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US" sz="2000" dirty="0"/>
            </a:b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xhttp.send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D619F5-5BDC-0A4E-B248-0D3AC3E4AEC8}"/>
              </a:ext>
            </a:extLst>
          </p:cNvPr>
          <p:cNvSpPr/>
          <p:nvPr/>
        </p:nvSpPr>
        <p:spPr>
          <a:xfrm>
            <a:off x="533400" y="3206284"/>
            <a:ext cx="8153400" cy="138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Để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POST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dữ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liệu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như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form, ta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thêm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HTTP header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với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hàm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200" dirty="0" err="1">
                <a:solidFill>
                  <a:srgbClr val="F06737"/>
                </a:solidFill>
              </a:rPr>
              <a:t>setRequestHeader</a:t>
            </a:r>
            <a:r>
              <a:rPr lang="en-US" sz="2200" dirty="0">
                <a:solidFill>
                  <a:srgbClr val="F06737"/>
                </a:solidFill>
              </a:rPr>
              <a:t>()</a:t>
            </a:r>
            <a:endParaRPr lang="en-US" sz="2200" dirty="0">
              <a:solidFill>
                <a:srgbClr val="F06737"/>
              </a:solidFill>
              <a:latin typeface="Verdan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Cung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cấp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dữ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liệu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được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post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khi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gọi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Verdana" panose="020B0604030504040204" pitchFamily="34" charset="0"/>
              </a:rPr>
              <a:t>hàm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 send().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ECE29E-F914-AA42-A565-AEBB93FAF125}"/>
              </a:ext>
            </a:extLst>
          </p:cNvPr>
          <p:cNvSpPr/>
          <p:nvPr/>
        </p:nvSpPr>
        <p:spPr>
          <a:xfrm>
            <a:off x="533400" y="4784126"/>
            <a:ext cx="6400800" cy="584775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request</a:t>
            </a:r>
            <a:r>
              <a:rPr lang="en-US" sz="1600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6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setRequestHeader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600" dirty="0">
                <a:solidFill>
                  <a:srgbClr val="448C27"/>
                </a:solidFill>
                <a:latin typeface="Menlo" panose="020B0609030804020204" pitchFamily="49" charset="0"/>
              </a:rPr>
              <a:t>Content-</a:t>
            </a:r>
            <a:r>
              <a:rPr lang="en-US" sz="1600" dirty="0" err="1">
                <a:solidFill>
                  <a:srgbClr val="448C27"/>
                </a:solidFill>
                <a:latin typeface="Menlo" panose="020B0609030804020204" pitchFamily="49" charset="0"/>
              </a:rPr>
              <a:t>Type</a:t>
            </a:r>
            <a:r>
              <a:rPr lang="en-US" sz="1600" dirty="0" err="1">
                <a:solidFill>
                  <a:srgbClr val="777777"/>
                </a:solidFill>
                <a:latin typeface="Menlo" panose="020B0609030804020204" pitchFamily="49" charset="0"/>
              </a:rPr>
              <a:t>","</a:t>
            </a:r>
            <a:r>
              <a:rPr lang="en-US" sz="1600" dirty="0" err="1">
                <a:solidFill>
                  <a:srgbClr val="448C27"/>
                </a:solidFill>
                <a:latin typeface="Menlo" panose="020B0609030804020204" pitchFamily="49" charset="0"/>
              </a:rPr>
              <a:t>application</a:t>
            </a:r>
            <a:r>
              <a:rPr lang="en-US" sz="1600" dirty="0">
                <a:solidFill>
                  <a:srgbClr val="448C27"/>
                </a:solidFill>
                <a:latin typeface="Menlo" panose="020B0609030804020204" pitchFamily="49" charset="0"/>
              </a:rPr>
              <a:t>/</a:t>
            </a:r>
            <a:r>
              <a:rPr lang="en-US" sz="1600" dirty="0" err="1">
                <a:solidFill>
                  <a:srgbClr val="448C27"/>
                </a:solidFill>
                <a:latin typeface="Menlo" panose="020B0609030804020204" pitchFamily="49" charset="0"/>
              </a:rPr>
              <a:t>json</a:t>
            </a:r>
            <a:r>
              <a:rPr lang="en-US" sz="1600" dirty="0">
                <a:solidFill>
                  <a:srgbClr val="448C27"/>
                </a:solidFill>
                <a:latin typeface="Menlo" panose="020B0609030804020204" pitchFamily="49" charset="0"/>
              </a:rPr>
              <a:t>; charset=UTF-8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sz="16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50BFB2-9EEA-004D-8CB3-6E20C2321EFB}"/>
              </a:ext>
            </a:extLst>
          </p:cNvPr>
          <p:cNvSpPr/>
          <p:nvPr/>
        </p:nvSpPr>
        <p:spPr>
          <a:xfrm>
            <a:off x="1828800" y="5501124"/>
            <a:ext cx="7162800" cy="830997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var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7A3E9D"/>
                </a:solidFill>
                <a:latin typeface="Menlo" panose="020B0609030804020204" pitchFamily="49" charset="0"/>
              </a:rPr>
              <a:t>data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JSON</a:t>
            </a:r>
            <a:r>
              <a:rPr lang="en-US" sz="1600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600" b="1" dirty="0" err="1">
                <a:solidFill>
                  <a:srgbClr val="AA3731"/>
                </a:solidFill>
                <a:latin typeface="Menlo" panose="020B0609030804020204" pitchFamily="49" charset="0"/>
              </a:rPr>
              <a:t>stringify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{"</a:t>
            </a:r>
            <a:r>
              <a:rPr lang="en-US" sz="1600" dirty="0">
                <a:solidFill>
                  <a:srgbClr val="448C27"/>
                </a:solidFill>
                <a:latin typeface="Menlo" panose="020B0609030804020204" pitchFamily="49" charset="0"/>
              </a:rPr>
              <a:t>title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":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document</a:t>
            </a:r>
            <a:r>
              <a:rPr lang="en-US" sz="1600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600" b="1" dirty="0" err="1">
                <a:solidFill>
                  <a:srgbClr val="AA3731"/>
                </a:solidFill>
                <a:latin typeface="Menlo" panose="020B0609030804020204" pitchFamily="49" charset="0"/>
              </a:rPr>
              <a:t>querySelector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sz="1600" dirty="0">
                <a:solidFill>
                  <a:srgbClr val="448C27"/>
                </a:solidFill>
                <a:latin typeface="Menlo" panose="020B0609030804020204" pitchFamily="49" charset="0"/>
              </a:rPr>
              <a:t>#title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600" dirty="0">
                <a:solidFill>
                  <a:srgbClr val="7A3E9D"/>
                </a:solidFill>
                <a:latin typeface="Menlo" panose="020B0609030804020204" pitchFamily="49" charset="0"/>
              </a:rPr>
              <a:t>value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,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600" dirty="0">
                <a:solidFill>
                  <a:srgbClr val="448C27"/>
                </a:solidFill>
                <a:latin typeface="Menlo" panose="020B0609030804020204" pitchFamily="49" charset="0"/>
              </a:rPr>
              <a:t>content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":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document</a:t>
            </a:r>
            <a:r>
              <a:rPr lang="en-US" sz="1600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600" b="1" dirty="0" err="1">
                <a:solidFill>
                  <a:srgbClr val="AA3731"/>
                </a:solidFill>
                <a:latin typeface="Menlo" panose="020B0609030804020204" pitchFamily="49" charset="0"/>
              </a:rPr>
              <a:t>querySelector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sz="1600" dirty="0">
                <a:solidFill>
                  <a:srgbClr val="448C27"/>
                </a:solidFill>
                <a:latin typeface="Menlo" panose="020B0609030804020204" pitchFamily="49" charset="0"/>
              </a:rPr>
              <a:t>#content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600" dirty="0">
                <a:solidFill>
                  <a:srgbClr val="7A3E9D"/>
                </a:solidFill>
                <a:latin typeface="Menlo" panose="020B0609030804020204" pitchFamily="49" charset="0"/>
              </a:rPr>
              <a:t>value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}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sz="16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877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09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Phần</a:t>
            </a:r>
            <a:r>
              <a:rPr lang="en-US" dirty="0"/>
              <a:t> 2: Frontend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angularjs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076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Angularjs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94969-C7BD-FF45-B033-F350DD1B01B9}"/>
              </a:ext>
            </a:extLst>
          </p:cNvPr>
          <p:cNvSpPr txBox="1"/>
          <p:nvPr/>
        </p:nvSpPr>
        <p:spPr>
          <a:xfrm>
            <a:off x="533401" y="1247745"/>
            <a:ext cx="8153400" cy="3671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400" dirty="0"/>
              <a:t>AngularJS là một framework viết bằng javascript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400" dirty="0"/>
              <a:t>AngularJS hoạt động bằng cách sử dụng các thuộc tính mở rộng  cho thẻ html(bổ sung) và gắn kết dữ liệu bằng biểu thức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400" dirty="0"/>
              <a:t>Sử dụng bằng cách thêm vào trang web với thẻ &lt;script&gt;</a:t>
            </a:r>
          </a:p>
        </p:txBody>
      </p:sp>
    </p:spTree>
    <p:extLst>
      <p:ext uri="{BB962C8B-B14F-4D97-AF65-F5344CB8AC3E}">
        <p14:creationId xmlns:p14="http://schemas.microsoft.com/office/powerpoint/2010/main" val="3713462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Angularjs</a:t>
            </a:r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94969-C7BD-FF45-B033-F350DD1B01B9}"/>
              </a:ext>
            </a:extLst>
          </p:cNvPr>
          <p:cNvSpPr txBox="1"/>
          <p:nvPr/>
        </p:nvSpPr>
        <p:spPr>
          <a:xfrm>
            <a:off x="533401" y="1247745"/>
            <a:ext cx="8153400" cy="5148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vi-VN" sz="2400" dirty="0"/>
              <a:t>Các Directive thường dùng trong angular</a:t>
            </a:r>
          </a:p>
          <a:p>
            <a:pPr marL="800100" lvl="1" indent="-342900">
              <a:lnSpc>
                <a:spcPct val="200000"/>
              </a:lnSpc>
              <a:buFont typeface="Wingdings" pitchFamily="2" charset="2"/>
              <a:buChar char="ü"/>
            </a:pPr>
            <a:r>
              <a:rPr lang="vi-VN" sz="2400" dirty="0"/>
              <a:t>Ng-app: chỉ định vị trí bắt đầu sử dụng angularjs trong ứng dụng</a:t>
            </a:r>
          </a:p>
          <a:p>
            <a:pPr marL="800100" lvl="1" indent="-342900">
              <a:lnSpc>
                <a:spcPct val="200000"/>
              </a:lnSpc>
              <a:buFont typeface="Wingdings" pitchFamily="2" charset="2"/>
              <a:buChar char="ü"/>
            </a:pPr>
            <a:r>
              <a:rPr lang="vi-VN" sz="2400" dirty="0"/>
              <a:t>Ng-controller: chỉ định vị trí sử dụng dữ liệu trong ứng dụng</a:t>
            </a:r>
          </a:p>
          <a:p>
            <a:pPr marL="800100" lvl="1" indent="-342900">
              <a:lnSpc>
                <a:spcPct val="200000"/>
              </a:lnSpc>
              <a:buFont typeface="Wingdings" pitchFamily="2" charset="2"/>
              <a:buChar char="ü"/>
            </a:pPr>
            <a:r>
              <a:rPr lang="vi-VN" sz="2400" dirty="0"/>
              <a:t>Ng-model: ánh xạ dữ liệu từ các control trên form tới biến trong ứng dụng</a:t>
            </a:r>
          </a:p>
        </p:txBody>
      </p:sp>
    </p:spTree>
    <p:extLst>
      <p:ext uri="{BB962C8B-B14F-4D97-AF65-F5344CB8AC3E}">
        <p14:creationId xmlns:p14="http://schemas.microsoft.com/office/powerpoint/2010/main" val="126611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dung </a:t>
            </a:r>
            <a:r>
              <a:rPr lang="en-US" dirty="0" err="1"/>
              <a:t>Angularjs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F77C69-DF6C-584C-B3F4-81DABEDBD0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"/>
          <a:stretch/>
        </p:blipFill>
        <p:spPr>
          <a:xfrm>
            <a:off x="457200" y="1066800"/>
            <a:ext cx="6248400" cy="5404852"/>
          </a:xfrm>
          <a:prstGeom prst="rect">
            <a:avLst/>
          </a:prstGeom>
        </p:spPr>
      </p:pic>
      <p:sp>
        <p:nvSpPr>
          <p:cNvPr id="6" name="Double Bracket 5">
            <a:extLst>
              <a:ext uri="{FF2B5EF4-FFF2-40B4-BE49-F238E27FC236}">
                <a16:creationId xmlns:a16="http://schemas.microsoft.com/office/drawing/2014/main" id="{D2CB38EE-F9E4-7C4F-A5AC-0BD723D8121E}"/>
              </a:ext>
            </a:extLst>
          </p:cNvPr>
          <p:cNvSpPr/>
          <p:nvPr/>
        </p:nvSpPr>
        <p:spPr>
          <a:xfrm>
            <a:off x="1676400" y="2743200"/>
            <a:ext cx="1828800" cy="304800"/>
          </a:xfrm>
          <a:prstGeom prst="bracketPair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uble Bracket 6">
            <a:extLst>
              <a:ext uri="{FF2B5EF4-FFF2-40B4-BE49-F238E27FC236}">
                <a16:creationId xmlns:a16="http://schemas.microsoft.com/office/drawing/2014/main" id="{4FFE6DAA-2547-1545-95FD-ED1634C56E24}"/>
              </a:ext>
            </a:extLst>
          </p:cNvPr>
          <p:cNvSpPr/>
          <p:nvPr/>
        </p:nvSpPr>
        <p:spPr>
          <a:xfrm>
            <a:off x="2070100" y="3352800"/>
            <a:ext cx="3492500" cy="304800"/>
          </a:xfrm>
          <a:prstGeom prst="bracketPair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uble Bracket 7">
            <a:extLst>
              <a:ext uri="{FF2B5EF4-FFF2-40B4-BE49-F238E27FC236}">
                <a16:creationId xmlns:a16="http://schemas.microsoft.com/office/drawing/2014/main" id="{A55412C5-77A2-FB40-B22A-4E8DBB96342D}"/>
              </a:ext>
            </a:extLst>
          </p:cNvPr>
          <p:cNvSpPr/>
          <p:nvPr/>
        </p:nvSpPr>
        <p:spPr>
          <a:xfrm>
            <a:off x="914400" y="4759826"/>
            <a:ext cx="5562600" cy="1183774"/>
          </a:xfrm>
          <a:prstGeom prst="bracketPair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84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/>
              <a:t>Hiểu được cơ chế kết hợp giữa front end và backend</a:t>
            </a:r>
          </a:p>
          <a:p>
            <a:r>
              <a:rPr lang="vi-VN" dirty="0"/>
              <a:t>Sử dụng AJAX kết nói RESTFUL API</a:t>
            </a:r>
          </a:p>
          <a:p>
            <a:pPr>
              <a:lnSpc>
                <a:spcPct val="150000"/>
              </a:lnSpc>
            </a:pPr>
            <a:r>
              <a:rPr lang="vi-VN" dirty="0"/>
              <a:t>Sử dụng framework front-end với nodejs và sử dụng RestFul API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640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 ng-repeat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94969-C7BD-FF45-B033-F350DD1B01B9}"/>
              </a:ext>
            </a:extLst>
          </p:cNvPr>
          <p:cNvSpPr txBox="1"/>
          <p:nvPr/>
        </p:nvSpPr>
        <p:spPr>
          <a:xfrm>
            <a:off x="533400" y="990600"/>
            <a:ext cx="8153400" cy="1455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400" dirty="0"/>
              <a:t>Thực hiện Lặp một thẻ html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400" dirty="0"/>
              <a:t>Dữ liệu lặp thường là mảng json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A82AF1-8130-544B-953B-2A1880058C43}"/>
              </a:ext>
            </a:extLst>
          </p:cNvPr>
          <p:cNvSpPr/>
          <p:nvPr/>
        </p:nvSpPr>
        <p:spPr>
          <a:xfrm>
            <a:off x="762000" y="2445614"/>
            <a:ext cx="5905500" cy="1477328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ul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/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li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ng-repeat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="x in names"&gt;</a:t>
            </a:r>
            <a:br>
              <a:rPr lang="en-US" dirty="0"/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{{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x.name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 + ', ' +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x.country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 }}</a:t>
            </a:r>
            <a:br>
              <a:rPr lang="en-US" dirty="0"/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/li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ul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065F89-2CAB-7B4D-99CF-DCDE4EE85299}"/>
              </a:ext>
            </a:extLst>
          </p:cNvPr>
          <p:cNvSpPr/>
          <p:nvPr/>
        </p:nvSpPr>
        <p:spPr>
          <a:xfrm>
            <a:off x="1371600" y="4114800"/>
            <a:ext cx="6705600" cy="2308324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91B3E0"/>
                </a:solidFill>
                <a:latin typeface="Menlo" panose="020B0609030804020204" pitchFamily="49" charset="0"/>
              </a:rPr>
              <a:t>&lt;</a:t>
            </a:r>
            <a:r>
              <a:rPr lang="en-US" sz="1600" dirty="0">
                <a:solidFill>
                  <a:srgbClr val="4B69C6"/>
                </a:solidFill>
                <a:latin typeface="Menlo" panose="020B0609030804020204" pitchFamily="49" charset="0"/>
              </a:rPr>
              <a:t>script</a:t>
            </a:r>
            <a:r>
              <a:rPr lang="en-US" sz="1600" dirty="0">
                <a:solidFill>
                  <a:srgbClr val="91B3E0"/>
                </a:solidFill>
                <a:latin typeface="Menlo" panose="020B0609030804020204" pitchFamily="49" charset="0"/>
              </a:rPr>
              <a:t>&gt;</a:t>
            </a:r>
            <a:endParaRPr lang="en-US" sz="16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var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7A3E9D"/>
                </a:solidFill>
                <a:latin typeface="Menlo" panose="020B0609030804020204" pitchFamily="49" charset="0"/>
              </a:rPr>
              <a:t>app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angular</a:t>
            </a:r>
            <a:r>
              <a:rPr lang="en-US" sz="1600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600" b="1" dirty="0" err="1">
                <a:solidFill>
                  <a:srgbClr val="AA3731"/>
                </a:solidFill>
                <a:latin typeface="Menlo" panose="020B0609030804020204" pitchFamily="49" charset="0"/>
              </a:rPr>
              <a:t>module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448C27"/>
                </a:solidFill>
                <a:latin typeface="Menlo" panose="020B0609030804020204" pitchFamily="49" charset="0"/>
              </a:rPr>
              <a:t>myApp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",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[])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sz="16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app</a:t>
            </a:r>
            <a:r>
              <a:rPr lang="en-US" sz="1600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600" b="1" dirty="0" err="1">
                <a:solidFill>
                  <a:srgbClr val="AA3731"/>
                </a:solidFill>
                <a:latin typeface="Menlo" panose="020B0609030804020204" pitchFamily="49" charset="0"/>
              </a:rPr>
              <a:t>controller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448C27"/>
                </a:solidFill>
                <a:latin typeface="Menlo" panose="020B0609030804020204" pitchFamily="49" charset="0"/>
              </a:rPr>
              <a:t>myController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",</a:t>
            </a:r>
            <a:r>
              <a:rPr lang="en-US" sz="1600" dirty="0">
                <a:solidFill>
                  <a:srgbClr val="7A3E9D"/>
                </a:solidFill>
                <a:latin typeface="Menlo" panose="020B0609030804020204" pitchFamily="49" charset="0"/>
              </a:rPr>
              <a:t>function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sz="1600" dirty="0">
                <a:solidFill>
                  <a:srgbClr val="7A3E9D"/>
                </a:solidFill>
                <a:latin typeface="Menlo" panose="020B0609030804020204" pitchFamily="49" charset="0"/>
              </a:rPr>
              <a:t>$scope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){</a:t>
            </a:r>
            <a:endParaRPr lang="en-US" sz="16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sz="1600" dirty="0">
                <a:solidFill>
                  <a:srgbClr val="7A3E9D"/>
                </a:solidFill>
                <a:latin typeface="Menlo" panose="020B0609030804020204" pitchFamily="49" charset="0"/>
              </a:rPr>
              <a:t>$</a:t>
            </a:r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scope</a:t>
            </a:r>
            <a:r>
              <a:rPr lang="en-US" sz="1600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sz="1600" dirty="0" err="1">
                <a:solidFill>
                  <a:srgbClr val="7A3E9D"/>
                </a:solidFill>
                <a:latin typeface="Menlo" panose="020B0609030804020204" pitchFamily="49" charset="0"/>
              </a:rPr>
              <a:t>name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 = [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 err="1">
                <a:solidFill>
                  <a:srgbClr val="0000CD"/>
                </a:solidFill>
                <a:latin typeface="Consolas" panose="020B0609020204030204" pitchFamily="49" charset="0"/>
              </a:rPr>
              <a:t>name:'Jani',country:'Norway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'},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 err="1">
                <a:solidFill>
                  <a:srgbClr val="0000CD"/>
                </a:solidFill>
                <a:latin typeface="Consolas" panose="020B0609020204030204" pitchFamily="49" charset="0"/>
              </a:rPr>
              <a:t>name:'Hege',country:'Sweden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'},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 err="1">
                <a:solidFill>
                  <a:srgbClr val="0000CD"/>
                </a:solidFill>
                <a:latin typeface="Consolas" panose="020B0609020204030204" pitchFamily="49" charset="0"/>
              </a:rPr>
              <a:t>name:'Kai',country:'Denmark</a:t>
            </a:r>
            <a:r>
              <a:rPr lang="en-US" sz="1600" dirty="0">
                <a:solidFill>
                  <a:srgbClr val="0000CD"/>
                </a:solidFill>
                <a:latin typeface="Consolas" panose="020B0609020204030204" pitchFamily="49" charset="0"/>
              </a:rPr>
              <a:t>'}]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sz="16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}</a:t>
            </a:r>
            <a:r>
              <a:rPr lang="en-US" sz="1600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sz="1600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sz="1600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sz="1600" dirty="0">
                <a:solidFill>
                  <a:srgbClr val="91B3E0"/>
                </a:solidFill>
                <a:latin typeface="Menlo" panose="020B0609030804020204" pitchFamily="49" charset="0"/>
              </a:rPr>
              <a:t>&lt;/</a:t>
            </a:r>
            <a:r>
              <a:rPr lang="en-US" sz="1600" dirty="0">
                <a:solidFill>
                  <a:srgbClr val="4B69C6"/>
                </a:solidFill>
                <a:latin typeface="Menlo" panose="020B0609030804020204" pitchFamily="49" charset="0"/>
              </a:rPr>
              <a:t>script</a:t>
            </a:r>
            <a:r>
              <a:rPr lang="en-US" sz="1600" dirty="0">
                <a:solidFill>
                  <a:srgbClr val="91B3E0"/>
                </a:solidFill>
                <a:latin typeface="Menlo" panose="020B0609030804020204" pitchFamily="49" charset="0"/>
              </a:rPr>
              <a:t>&gt;</a:t>
            </a:r>
            <a:endParaRPr lang="en-US" sz="1600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237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 ng-model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94969-C7BD-FF45-B033-F350DD1B01B9}"/>
              </a:ext>
            </a:extLst>
          </p:cNvPr>
          <p:cNvSpPr txBox="1"/>
          <p:nvPr/>
        </p:nvSpPr>
        <p:spPr>
          <a:xfrm>
            <a:off x="533400" y="990600"/>
            <a:ext cx="8153400" cy="7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400" dirty="0"/>
              <a:t>Thực hiện ánh xạ 2 chiều giữa control trên form tới biến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2D1132-A324-7F4A-947D-D734493C863D}"/>
              </a:ext>
            </a:extLst>
          </p:cNvPr>
          <p:cNvSpPr/>
          <p:nvPr/>
        </p:nvSpPr>
        <p:spPr>
          <a:xfrm>
            <a:off x="533400" y="2057400"/>
            <a:ext cx="8153400" cy="4204036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div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ng-controller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"&gt;</a:t>
            </a:r>
            <a:br>
              <a:rPr lang="en-US" dirty="0"/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Full name: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input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ng-model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=”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fullName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"&gt;</a:t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/div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app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angular.module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[]);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app.controller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($scope) {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$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scope.fullName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”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Nguyễn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Văn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Tào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2841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 ng-model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94969-C7BD-FF45-B033-F350DD1B01B9}"/>
              </a:ext>
            </a:extLst>
          </p:cNvPr>
          <p:cNvSpPr txBox="1"/>
          <p:nvPr/>
        </p:nvSpPr>
        <p:spPr>
          <a:xfrm>
            <a:off x="533400" y="990600"/>
            <a:ext cx="8153400" cy="7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400" dirty="0"/>
              <a:t>Thực hiện ánh xạ 2 chiều giữa control trên form tới biến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2D1132-A324-7F4A-947D-D734493C863D}"/>
              </a:ext>
            </a:extLst>
          </p:cNvPr>
          <p:cNvSpPr/>
          <p:nvPr/>
        </p:nvSpPr>
        <p:spPr>
          <a:xfrm>
            <a:off x="533400" y="2057400"/>
            <a:ext cx="8153400" cy="4204036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div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ng-controller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"&gt;</a:t>
            </a:r>
            <a:br>
              <a:rPr lang="en-US" dirty="0"/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Full name: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input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ng-model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=”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fullName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"&gt;</a:t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/div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app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angular.module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[]);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app.controller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($scope) {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$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scope.fullName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”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Nguyễn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Văn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Tào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35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http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94969-C7BD-FF45-B033-F350DD1B01B9}"/>
              </a:ext>
            </a:extLst>
          </p:cNvPr>
          <p:cNvSpPr txBox="1"/>
          <p:nvPr/>
        </p:nvSpPr>
        <p:spPr>
          <a:xfrm>
            <a:off x="533400" y="990600"/>
            <a:ext cx="8153400" cy="1453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0000"/>
                </a:solidFill>
                <a:latin typeface="Verdana" panose="020B0604030504040204" pitchFamily="34" charset="0"/>
              </a:rPr>
              <a:t>$http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 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là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một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dịch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vụ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của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AngularJS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để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đọc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dữ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liệu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từ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servers.</a:t>
            </a:r>
            <a:endParaRPr lang="vi-VN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74EEA9-294A-C248-83D3-351423EC3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701635"/>
            <a:ext cx="5562600" cy="338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3590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http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94969-C7BD-FF45-B033-F350DD1B01B9}"/>
              </a:ext>
            </a:extLst>
          </p:cNvPr>
          <p:cNvSpPr txBox="1"/>
          <p:nvPr/>
        </p:nvSpPr>
        <p:spPr>
          <a:xfrm>
            <a:off x="533400" y="990600"/>
            <a:ext cx="8153400" cy="715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Cách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dung http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của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angularjs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.</a:t>
            </a:r>
            <a:endParaRPr lang="vi-VN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CBC95A-D190-D44C-BF8E-A5939C15102B}"/>
              </a:ext>
            </a:extLst>
          </p:cNvPr>
          <p:cNvSpPr/>
          <p:nvPr/>
        </p:nvSpPr>
        <p:spPr>
          <a:xfrm>
            <a:off x="914400" y="1752600"/>
            <a:ext cx="8153400" cy="5035033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div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ng-controller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"&gt;</a:t>
            </a:r>
            <a:br>
              <a:rPr lang="en-US" dirty="0"/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Full name: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input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ng-model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=”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fullName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"&gt;</a:t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/div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app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angular.module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[]);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app.controller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($scope,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$http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$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</a:rPr>
              <a:t>http.method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(”URL")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  .then(function(response) {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    $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</a:rPr>
              <a:t>scope.biến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 =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</a:rPr>
              <a:t>response.data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;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});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962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http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94969-C7BD-FF45-B033-F350DD1B01B9}"/>
              </a:ext>
            </a:extLst>
          </p:cNvPr>
          <p:cNvSpPr txBox="1"/>
          <p:nvPr/>
        </p:nvSpPr>
        <p:spPr>
          <a:xfrm>
            <a:off x="533400" y="990600"/>
            <a:ext cx="8153400" cy="715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Các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phương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thức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của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http service.</a:t>
            </a:r>
            <a:endParaRPr lang="vi-VN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84939EA-07DF-D64D-9C57-880157A8782F}"/>
              </a:ext>
            </a:extLst>
          </p:cNvPr>
          <p:cNvSpPr/>
          <p:nvPr/>
        </p:nvSpPr>
        <p:spPr>
          <a:xfrm>
            <a:off x="914400" y="1736963"/>
            <a:ext cx="4572000" cy="390183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.delete()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.get()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.head()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jsonp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.patch()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.post()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.put()</a:t>
            </a:r>
            <a:endParaRPr lang="en-US" sz="2400" b="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0097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6AAA0-3318-2140-9994-BB53D8865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http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F2402-F606-0844-A58C-DE66C0EE91D9}"/>
              </a:ext>
            </a:extLst>
          </p:cNvPr>
          <p:cNvSpPr/>
          <p:nvPr/>
        </p:nvSpPr>
        <p:spPr>
          <a:xfrm>
            <a:off x="381000" y="1447800"/>
            <a:ext cx="8686800" cy="535531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div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ng-controller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=”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ul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li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ng-repeat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=”c in data"&gt;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{{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c.Name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 + ', ‘ +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c.Country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 }}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/li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ul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/div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app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angular.module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[]);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app.controller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‘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($scope, $http) {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$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http.get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”loacalhost:3000/customers"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).then(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(response) {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 $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scope.data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response.data.records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});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en-US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A6A779-D5B7-5245-97BE-75918D505539}"/>
              </a:ext>
            </a:extLst>
          </p:cNvPr>
          <p:cNvSpPr txBox="1"/>
          <p:nvPr/>
        </p:nvSpPr>
        <p:spPr>
          <a:xfrm>
            <a:off x="533400" y="990600"/>
            <a:ext cx="815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Phương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thức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GET</a:t>
            </a:r>
            <a:endParaRPr lang="vi-VN" sz="2400" dirty="0"/>
          </a:p>
        </p:txBody>
      </p:sp>
    </p:spTree>
    <p:extLst>
      <p:ext uri="{BB962C8B-B14F-4D97-AF65-F5344CB8AC3E}">
        <p14:creationId xmlns:p14="http://schemas.microsoft.com/office/powerpoint/2010/main" val="35132816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6AAA0-3318-2140-9994-BB53D8865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http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BF2402-F606-0844-A58C-DE66C0EE91D9}"/>
              </a:ext>
            </a:extLst>
          </p:cNvPr>
          <p:cNvSpPr/>
          <p:nvPr/>
        </p:nvSpPr>
        <p:spPr>
          <a:xfrm>
            <a:off x="381000" y="1447800"/>
            <a:ext cx="8686800" cy="507831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div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ng-controller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=”</a:t>
            </a:r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"&gt;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ul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li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ng-repeat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=”c in data"&gt;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{{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c.Name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 + ', ‘ +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c.Country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 }}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/li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ul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/div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00CD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app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angular.module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myApp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[]);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app.controller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‘</a:t>
            </a:r>
            <a:r>
              <a:rPr lang="en-US" dirty="0" err="1">
                <a:solidFill>
                  <a:srgbClr val="A52A2A"/>
                </a:solidFill>
                <a:latin typeface="Consolas" panose="020B0609020204030204" pitchFamily="49" charset="0"/>
              </a:rPr>
              <a:t>myCtrl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($scope, $http) {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$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http.post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”loacalhost:3000/customer”,</a:t>
            </a: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Consolas" panose="020B0609020204030204" pitchFamily="49" charset="0"/>
              </a:rPr>
              <a:t>JSON.stringify</a:t>
            </a: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</a:rPr>
              <a:t>(data)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.then(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(response) {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 $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scope.data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</a:rPr>
              <a:t>$</a:t>
            </a:r>
            <a:r>
              <a:rPr lang="en-US" dirty="0" err="1">
                <a:solidFill>
                  <a:srgbClr val="333333"/>
                </a:solidFill>
                <a:latin typeface="Consolas" panose="020B0609020204030204" pitchFamily="49" charset="0"/>
              </a:rPr>
              <a:t>scope.statusval</a:t>
            </a: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333333"/>
                </a:solidFill>
                <a:latin typeface="Consolas" panose="020B0609020204030204" pitchFamily="49" charset="0"/>
              </a:rPr>
              <a:t>response.status</a:t>
            </a: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</a:rPr>
              <a:t>$</a:t>
            </a:r>
            <a:r>
              <a:rPr lang="en-US" dirty="0" err="1">
                <a:solidFill>
                  <a:srgbClr val="333333"/>
                </a:solidFill>
                <a:latin typeface="Consolas" panose="020B0609020204030204" pitchFamily="49" charset="0"/>
              </a:rPr>
              <a:t>scope.statustext</a:t>
            </a: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333333"/>
                </a:solidFill>
                <a:latin typeface="Consolas" panose="020B0609020204030204" pitchFamily="49" charset="0"/>
              </a:rPr>
              <a:t>response.statusText</a:t>
            </a: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/script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en-US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A6A779-D5B7-5245-97BE-75918D505539}"/>
              </a:ext>
            </a:extLst>
          </p:cNvPr>
          <p:cNvSpPr txBox="1"/>
          <p:nvPr/>
        </p:nvSpPr>
        <p:spPr>
          <a:xfrm>
            <a:off x="533400" y="914400"/>
            <a:ext cx="815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Phương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Verdana" panose="020B0604030504040204" pitchFamily="34" charset="0"/>
              </a:rPr>
              <a:t>thức</a:t>
            </a: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 POST</a:t>
            </a:r>
            <a:endParaRPr lang="vi-VN" sz="2400" dirty="0"/>
          </a:p>
        </p:txBody>
      </p:sp>
    </p:spTree>
    <p:extLst>
      <p:ext uri="{BB962C8B-B14F-4D97-AF65-F5344CB8AC3E}">
        <p14:creationId xmlns:p14="http://schemas.microsoft.com/office/powerpoint/2010/main" val="3668778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383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Sumarry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frontend </a:t>
            </a:r>
            <a:r>
              <a:rPr lang="en-US" dirty="0" err="1"/>
              <a:t>và</a:t>
            </a:r>
            <a:r>
              <a:rPr lang="en-US" dirty="0"/>
              <a:t> backend</a:t>
            </a:r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FrontEnd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Ajax</a:t>
            </a:r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FontEnd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AngularJS</a:t>
            </a:r>
          </a:p>
        </p:txBody>
      </p:sp>
    </p:spTree>
    <p:extLst>
      <p:ext uri="{BB962C8B-B14F-4D97-AF65-F5344CB8AC3E}">
        <p14:creationId xmlns:p14="http://schemas.microsoft.com/office/powerpoint/2010/main" val="2016402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frontend </a:t>
            </a:r>
            <a:r>
              <a:rPr lang="en-US" dirty="0" err="1"/>
              <a:t>và</a:t>
            </a:r>
            <a:r>
              <a:rPr lang="en-US" dirty="0"/>
              <a:t> backend</a:t>
            </a:r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FrontEnd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Ajax</a:t>
            </a:r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FontEnd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AngularJS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163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than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178257"/>
            <a:ext cx="6298300" cy="3850944"/>
          </a:xfrm>
          <a:prstGeom prst="rect">
            <a:avLst/>
          </a:prstGeom>
          <a:noFill/>
          <a:ln>
            <a:noFill/>
          </a:ln>
          <a:extLst/>
        </p:spPr>
      </p:pic>
    </p:spTree>
    <p:extLst>
      <p:ext uri="{BB962C8B-B14F-4D97-AF65-F5344CB8AC3E}">
        <p14:creationId xmlns:p14="http://schemas.microsoft.com/office/powerpoint/2010/main" val="1759759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Phần</a:t>
            </a:r>
            <a:r>
              <a:rPr lang="en-US" dirty="0"/>
              <a:t> 1: Front-end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nodejs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97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 end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lnSpc>
                <a:spcPct val="200000"/>
              </a:lnSpc>
            </a:pPr>
            <a:r>
              <a:rPr lang="vi-VN" dirty="0"/>
              <a:t>Một ứng dựng web, mobile,… tương tác với người dùng.</a:t>
            </a:r>
          </a:p>
          <a:p>
            <a:pPr>
              <a:lnSpc>
                <a:spcPct val="200000"/>
              </a:lnSpc>
            </a:pPr>
            <a:r>
              <a:rPr lang="vi-VN" dirty="0"/>
              <a:t>Xử lý tại client bằng javascript</a:t>
            </a:r>
          </a:p>
          <a:p>
            <a:pPr>
              <a:lnSpc>
                <a:spcPct val="200000"/>
              </a:lnSpc>
            </a:pPr>
            <a:r>
              <a:rPr lang="vi-VN" dirty="0"/>
              <a:t>Gởi yêu cầu đến Backend với giao thức HTTP.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3262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lnSpc>
                <a:spcPct val="200000"/>
              </a:lnSpc>
            </a:pPr>
            <a:r>
              <a:rPr lang="vi-VN" dirty="0"/>
              <a:t>Giúp phần front-end của một trang web có thể hoạt động được.</a:t>
            </a:r>
          </a:p>
          <a:p>
            <a:pPr>
              <a:lnSpc>
                <a:spcPct val="200000"/>
              </a:lnSpc>
            </a:pPr>
            <a:r>
              <a:rPr lang="vi-VN" dirty="0"/>
              <a:t>Là Ứng dụng xử lý tại server như thao tác với database</a:t>
            </a:r>
          </a:p>
          <a:p>
            <a:pPr>
              <a:lnSpc>
                <a:spcPct val="200000"/>
              </a:lnSpc>
            </a:pPr>
            <a:r>
              <a:rPr lang="vi-VN" dirty="0"/>
              <a:t>Phản hồi yêu cầu của front end qua giao thức HTTP.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90163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stack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617771-5969-DB4A-862D-3CB4FED4D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848556"/>
            <a:ext cx="8541835" cy="43236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9657BB-E5CB-8B49-9965-6F7B0606392E}"/>
              </a:ext>
            </a:extLst>
          </p:cNvPr>
          <p:cNvSpPr txBox="1"/>
          <p:nvPr/>
        </p:nvSpPr>
        <p:spPr>
          <a:xfrm>
            <a:off x="533400" y="1247745"/>
            <a:ext cx="46903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7030A0"/>
                </a:solidFill>
              </a:rPr>
              <a:t>Mô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  <a:r>
              <a:rPr lang="en-US" sz="2000" b="1" dirty="0" err="1">
                <a:solidFill>
                  <a:srgbClr val="7030A0"/>
                </a:solidFill>
              </a:rPr>
              <a:t>hình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  <a:r>
              <a:rPr lang="en-US" sz="2000" b="1" dirty="0" err="1">
                <a:solidFill>
                  <a:srgbClr val="7030A0"/>
                </a:solidFill>
              </a:rPr>
              <a:t>kết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  <a:r>
              <a:rPr lang="en-US" sz="2000" b="1" dirty="0" err="1">
                <a:solidFill>
                  <a:srgbClr val="7030A0"/>
                </a:solidFill>
              </a:rPr>
              <a:t>nối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  <a:r>
              <a:rPr lang="en-US" sz="2000" b="1" dirty="0" err="1">
                <a:solidFill>
                  <a:srgbClr val="7030A0"/>
                </a:solidFill>
              </a:rPr>
              <a:t>giữa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  <a:r>
              <a:rPr lang="en-US" sz="2000" b="1" dirty="0" err="1">
                <a:solidFill>
                  <a:srgbClr val="7030A0"/>
                </a:solidFill>
              </a:rPr>
              <a:t>FrontEnd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  <a:r>
              <a:rPr lang="en-US" sz="2000" b="1" dirty="0" err="1">
                <a:solidFill>
                  <a:srgbClr val="7030A0"/>
                </a:solidFill>
              </a:rPr>
              <a:t>và</a:t>
            </a:r>
            <a:r>
              <a:rPr lang="en-US" sz="2000" b="1" dirty="0">
                <a:solidFill>
                  <a:srgbClr val="7030A0"/>
                </a:solidFill>
              </a:rPr>
              <a:t> </a:t>
            </a:r>
            <a:r>
              <a:rPr lang="en-US" sz="2000" b="1" dirty="0" err="1">
                <a:solidFill>
                  <a:srgbClr val="7030A0"/>
                </a:solidFill>
              </a:rPr>
              <a:t>BackEnd</a:t>
            </a:r>
            <a:endParaRPr lang="en-US" sz="20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118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Front end </a:t>
            </a:r>
            <a:r>
              <a:rPr lang="en-US" dirty="0" err="1"/>
              <a:t>với</a:t>
            </a:r>
            <a:r>
              <a:rPr lang="en-US" dirty="0"/>
              <a:t> ajax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657BB-E5CB-8B49-9965-6F7B0606392E}"/>
              </a:ext>
            </a:extLst>
          </p:cNvPr>
          <p:cNvSpPr txBox="1"/>
          <p:nvPr/>
        </p:nvSpPr>
        <p:spPr>
          <a:xfrm>
            <a:off x="533400" y="1247745"/>
            <a:ext cx="1787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AJAX </a:t>
            </a:r>
            <a:r>
              <a:rPr lang="en-US" sz="2800" b="1" dirty="0" err="1">
                <a:solidFill>
                  <a:srgbClr val="7030A0"/>
                </a:solidFill>
              </a:rPr>
              <a:t>là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b="1" dirty="0" err="1">
                <a:solidFill>
                  <a:srgbClr val="7030A0"/>
                </a:solidFill>
              </a:rPr>
              <a:t>gì</a:t>
            </a:r>
            <a:r>
              <a:rPr lang="en-US" sz="2800" b="1" dirty="0">
                <a:solidFill>
                  <a:srgbClr val="7030A0"/>
                </a:solidFill>
              </a:rPr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560E6F-C2D2-F542-B103-A9A10D340833}"/>
              </a:ext>
            </a:extLst>
          </p:cNvPr>
          <p:cNvSpPr/>
          <p:nvPr/>
        </p:nvSpPr>
        <p:spPr>
          <a:xfrm>
            <a:off x="533400" y="1794777"/>
            <a:ext cx="8153400" cy="3254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AJAX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là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chữ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viết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tắt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của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Asynchronous JavaScript and XML.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Là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một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bộ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các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kỹ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thuật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thiết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kế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web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giúp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cho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các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ứng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dụng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web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hoạt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động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bất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đồng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bộ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–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xử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lý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mọi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yêu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cầu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tới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server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từ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phía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8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sau</a:t>
            </a:r>
            <a:endParaRPr lang="en-US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144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Front end </a:t>
            </a:r>
            <a:r>
              <a:rPr lang="en-US" dirty="0" err="1"/>
              <a:t>với</a:t>
            </a:r>
            <a:r>
              <a:rPr lang="en-US" dirty="0"/>
              <a:t> ajax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657BB-E5CB-8B49-9965-6F7B0606392E}"/>
              </a:ext>
            </a:extLst>
          </p:cNvPr>
          <p:cNvSpPr txBox="1"/>
          <p:nvPr/>
        </p:nvSpPr>
        <p:spPr>
          <a:xfrm>
            <a:off x="533400" y="1247745"/>
            <a:ext cx="24355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rgbClr val="7030A0"/>
                </a:solidFill>
                <a:latin typeface="Muli"/>
              </a:rPr>
              <a:t>Mô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latin typeface="Muli"/>
              </a:rPr>
              <a:t>hình</a:t>
            </a:r>
            <a:r>
              <a:rPr lang="en-US" sz="2800" b="1" dirty="0">
                <a:solidFill>
                  <a:srgbClr val="7030A0"/>
                </a:solidFill>
                <a:latin typeface="Muli"/>
              </a:rPr>
              <a:t> AJAX</a:t>
            </a:r>
            <a:r>
              <a:rPr lang="en-US" sz="2800" b="1" dirty="0">
                <a:solidFill>
                  <a:srgbClr val="7030A0"/>
                </a:solidFill>
              </a:rPr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560E6F-C2D2-F542-B103-A9A10D340833}"/>
              </a:ext>
            </a:extLst>
          </p:cNvPr>
          <p:cNvSpPr/>
          <p:nvPr/>
        </p:nvSpPr>
        <p:spPr>
          <a:xfrm>
            <a:off x="533400" y="1794777"/>
            <a:ext cx="8153400" cy="4464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Trình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duyệt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tạo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một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lệnh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gọi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JavaScript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để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kích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hoạt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XMLHttpRequest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vi-VN" sz="2400" dirty="0">
                <a:ea typeface="Segoe UI Historic" panose="020B0502040204020203" pitchFamily="34" charset="0"/>
                <a:cs typeface="Segoe UI Historic" panose="020B0502040204020203" pitchFamily="34" charset="0"/>
              </a:rPr>
              <a:t>Ở dưới nền, trình duyệt tạo một yêu cầu HTTP gửi lên server.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Server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tiếp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nhận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,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truy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xuất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và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gửi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lại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dữ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liệu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cho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trình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duyệt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Trình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duyệt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nhận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dữ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liệu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từ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server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và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ngay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lập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tức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hiển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thị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lên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trang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.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Không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cần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tải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lại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toàn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bộ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en-US" sz="2400" dirty="0" err="1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trang</a:t>
            </a:r>
            <a:r>
              <a:rPr lang="en-US" sz="24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..</a:t>
            </a:r>
            <a:endParaRPr lang="en-US" sz="36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40880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10936</TotalTime>
  <Words>944</Words>
  <Application>Microsoft Macintosh PowerPoint</Application>
  <PresentationFormat>On-screen Show (4:3)</PresentationFormat>
  <Paragraphs>139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2" baseType="lpstr">
      <vt:lpstr>Arial</vt:lpstr>
      <vt:lpstr>Calibri</vt:lpstr>
      <vt:lpstr>Consolas</vt:lpstr>
      <vt:lpstr>Courier New</vt:lpstr>
      <vt:lpstr>Menlo</vt:lpstr>
      <vt:lpstr>Muli</vt:lpstr>
      <vt:lpstr>Segoe Print</vt:lpstr>
      <vt:lpstr>Segoe UI</vt:lpstr>
      <vt:lpstr>Segoe UI Historic</vt:lpstr>
      <vt:lpstr>Verdana</vt:lpstr>
      <vt:lpstr>Wingdings</vt:lpstr>
      <vt:lpstr>Custom Design</vt:lpstr>
      <vt:lpstr>NodeJs &amp; resful web service</vt:lpstr>
      <vt:lpstr>Mục tiêu</vt:lpstr>
      <vt:lpstr>Nội dung</vt:lpstr>
      <vt:lpstr>Phần 1: Front-end với nodejs</vt:lpstr>
      <vt:lpstr>Front end </vt:lpstr>
      <vt:lpstr>Back end</vt:lpstr>
      <vt:lpstr>Full stack </vt:lpstr>
      <vt:lpstr>Xây dựng Front end với ajax</vt:lpstr>
      <vt:lpstr>Xây dựng Front end với ajax</vt:lpstr>
      <vt:lpstr>Xây dựng Front end với ajax</vt:lpstr>
      <vt:lpstr>Xây dựng Front end với ajax</vt:lpstr>
      <vt:lpstr>Xây dựng Front end với ajax</vt:lpstr>
      <vt:lpstr>Xây dựng Front end với ajax</vt:lpstr>
      <vt:lpstr>Xây dựng Front end với ajax</vt:lpstr>
      <vt:lpstr>PowerPoint Presentation</vt:lpstr>
      <vt:lpstr>Phần 2: Frontend với angularjs </vt:lpstr>
      <vt:lpstr>Angularjs là gì</vt:lpstr>
      <vt:lpstr>Các thuộc tính mở rộng Angularjs </vt:lpstr>
      <vt:lpstr>Tổng quan về sử dung Angularjs </vt:lpstr>
      <vt:lpstr>Directive ng-repeat</vt:lpstr>
      <vt:lpstr>Directive ng-model</vt:lpstr>
      <vt:lpstr>Directive ng-model</vt:lpstr>
      <vt:lpstr>Đối tượng http</vt:lpstr>
      <vt:lpstr>Đối tượng http</vt:lpstr>
      <vt:lpstr>Đối tượng http</vt:lpstr>
      <vt:lpstr>Đối tượng http</vt:lpstr>
      <vt:lpstr>Đối tượng http</vt:lpstr>
      <vt:lpstr>PowerPoint Presentation</vt:lpstr>
      <vt:lpstr>Sumarry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 Học Văn Phòng</dc:title>
  <dc:creator>Hans</dc:creator>
  <cp:lastModifiedBy>cong mua tran</cp:lastModifiedBy>
  <cp:revision>1689</cp:revision>
  <dcterms:created xsi:type="dcterms:W3CDTF">2013-04-23T08:05:33Z</dcterms:created>
  <dcterms:modified xsi:type="dcterms:W3CDTF">2020-11-02T09:02:17Z</dcterms:modified>
</cp:coreProperties>
</file>

<file path=docProps/thumbnail.jpeg>
</file>